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75" r:id="rId2"/>
  </p:sldIdLst>
  <p:sldSz cx="12192000" cy="6858000"/>
  <p:notesSz cx="7102475" cy="9388475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4236"/>
    <a:srgbClr val="E8E9E8"/>
    <a:srgbClr val="CCCF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13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2" y="7"/>
            <a:ext cx="3077357" cy="470019"/>
          </a:xfrm>
          <a:prstGeom prst="rect">
            <a:avLst/>
          </a:prstGeom>
        </p:spPr>
        <p:txBody>
          <a:bodyPr vert="horz" lIns="94910" tIns="47456" rIns="94910" bIns="47456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023491" y="7"/>
            <a:ext cx="3077357" cy="470019"/>
          </a:xfrm>
          <a:prstGeom prst="rect">
            <a:avLst/>
          </a:prstGeom>
        </p:spPr>
        <p:txBody>
          <a:bodyPr vert="horz" lIns="94910" tIns="47456" rIns="94910" bIns="47456" rtlCol="0"/>
          <a:lstStyle>
            <a:lvl1pPr algn="r">
              <a:defRPr sz="1200"/>
            </a:lvl1pPr>
          </a:lstStyle>
          <a:p>
            <a:fld id="{A9DA1DF5-3CB6-46FD-8075-C7DFD627CA53}" type="datetimeFigureOut">
              <a:rPr lang="es-CO" smtClean="0"/>
              <a:t>29/09/2025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31838" y="1169988"/>
            <a:ext cx="5638800" cy="3171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910" tIns="47456" rIns="94910" bIns="47456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10422" y="4518724"/>
            <a:ext cx="5681653" cy="3696192"/>
          </a:xfrm>
          <a:prstGeom prst="rect">
            <a:avLst/>
          </a:prstGeom>
        </p:spPr>
        <p:txBody>
          <a:bodyPr vert="horz" lIns="94910" tIns="47456" rIns="94910" bIns="47456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2" y="8918456"/>
            <a:ext cx="3077357" cy="470019"/>
          </a:xfrm>
          <a:prstGeom prst="rect">
            <a:avLst/>
          </a:prstGeom>
        </p:spPr>
        <p:txBody>
          <a:bodyPr vert="horz" lIns="94910" tIns="47456" rIns="94910" bIns="47456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023491" y="8918456"/>
            <a:ext cx="3077357" cy="470019"/>
          </a:xfrm>
          <a:prstGeom prst="rect">
            <a:avLst/>
          </a:prstGeom>
        </p:spPr>
        <p:txBody>
          <a:bodyPr vert="horz" lIns="94910" tIns="47456" rIns="94910" bIns="47456" rtlCol="0" anchor="b"/>
          <a:lstStyle>
            <a:lvl1pPr algn="r">
              <a:defRPr sz="1200"/>
            </a:lvl1pPr>
          </a:lstStyle>
          <a:p>
            <a:fld id="{536BCED0-8F41-4E6A-9838-8317B1759B7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9629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03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 hasCustomPrompt="1"/>
          </p:nvPr>
        </p:nvSpPr>
        <p:spPr>
          <a:xfrm>
            <a:off x="1062129" y="2324553"/>
            <a:ext cx="4956110" cy="1325563"/>
          </a:xfrm>
          <a:prstGeom prst="rect">
            <a:avLst/>
          </a:prstGeom>
        </p:spPr>
        <p:txBody>
          <a:bodyPr/>
          <a:lstStyle>
            <a:lvl1pPr>
              <a:defRPr sz="2800" baseline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r>
              <a:rPr lang="es-ES" dirty="0"/>
              <a:t>SEPARADOR 1</a:t>
            </a:r>
            <a:br>
              <a:rPr lang="es-ES" dirty="0"/>
            </a:br>
            <a:r>
              <a:rPr lang="es-ES" dirty="0"/>
              <a:t>PRESENTACIÓN</a:t>
            </a:r>
            <a:br>
              <a:rPr lang="es-ES" dirty="0"/>
            </a:br>
            <a:r>
              <a:rPr lang="es-ES" dirty="0"/>
              <a:t>2025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519579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 hasCustomPrompt="1"/>
          </p:nvPr>
        </p:nvSpPr>
        <p:spPr>
          <a:xfrm>
            <a:off x="1062129" y="2324553"/>
            <a:ext cx="4956110" cy="1325563"/>
          </a:xfrm>
          <a:prstGeom prst="rect">
            <a:avLst/>
          </a:prstGeom>
        </p:spPr>
        <p:txBody>
          <a:bodyPr/>
          <a:lstStyle>
            <a:lvl1pPr>
              <a:defRPr sz="2800" baseline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r>
              <a:rPr lang="es-ES" dirty="0"/>
              <a:t>SEPARADOR 2</a:t>
            </a:r>
            <a:br>
              <a:rPr lang="es-ES" dirty="0"/>
            </a:br>
            <a:r>
              <a:rPr lang="es-ES" dirty="0"/>
              <a:t>PRESENTACIÓN</a:t>
            </a:r>
            <a:br>
              <a:rPr lang="es-ES" dirty="0"/>
            </a:br>
            <a:r>
              <a:rPr lang="es-ES" dirty="0"/>
              <a:t>2025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36591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 hasCustomPrompt="1"/>
          </p:nvPr>
        </p:nvSpPr>
        <p:spPr>
          <a:xfrm>
            <a:off x="1062129" y="2324553"/>
            <a:ext cx="4956110" cy="1325563"/>
          </a:xfrm>
          <a:prstGeom prst="rect">
            <a:avLst/>
          </a:prstGeom>
        </p:spPr>
        <p:txBody>
          <a:bodyPr/>
          <a:lstStyle>
            <a:lvl1pPr>
              <a:defRPr sz="2800" baseline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r>
              <a:rPr lang="es-ES" dirty="0"/>
              <a:t>SEPARADOR 3</a:t>
            </a:r>
            <a:br>
              <a:rPr lang="es-ES" dirty="0"/>
            </a:br>
            <a:r>
              <a:rPr lang="es-ES" dirty="0"/>
              <a:t>PRESENTACIÓN</a:t>
            </a:r>
            <a:br>
              <a:rPr lang="es-ES" dirty="0"/>
            </a:br>
            <a:r>
              <a:rPr lang="es-ES" dirty="0"/>
              <a:t>2025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04683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text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 hasCustomPrompt="1"/>
          </p:nvPr>
        </p:nvSpPr>
        <p:spPr>
          <a:xfrm>
            <a:off x="1062129" y="2324553"/>
            <a:ext cx="4956110" cy="1325563"/>
          </a:xfrm>
          <a:prstGeom prst="rect">
            <a:avLst/>
          </a:prstGeom>
        </p:spPr>
        <p:txBody>
          <a:bodyPr/>
          <a:lstStyle>
            <a:lvl1pPr>
              <a:defRPr sz="2800" baseline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r>
              <a:rPr lang="es-ES" dirty="0"/>
              <a:t>SEPARADOR 4</a:t>
            </a:r>
            <a:br>
              <a:rPr lang="es-ES" dirty="0"/>
            </a:br>
            <a:r>
              <a:rPr lang="es-ES" dirty="0"/>
              <a:t>PRESENTACIÓN</a:t>
            </a:r>
            <a:br>
              <a:rPr lang="es-ES" dirty="0"/>
            </a:br>
            <a:r>
              <a:rPr lang="es-ES" dirty="0"/>
              <a:t>2025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76755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 hasCustomPrompt="1"/>
          </p:nvPr>
        </p:nvSpPr>
        <p:spPr>
          <a:xfrm>
            <a:off x="1062129" y="2324553"/>
            <a:ext cx="4956110" cy="1325563"/>
          </a:xfrm>
          <a:prstGeom prst="rect">
            <a:avLst/>
          </a:prstGeom>
        </p:spPr>
        <p:txBody>
          <a:bodyPr/>
          <a:lstStyle>
            <a:lvl1pPr>
              <a:defRPr sz="2800" baseline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r>
              <a:rPr lang="es-ES" dirty="0"/>
              <a:t>SEPARADOR 5</a:t>
            </a:r>
            <a:br>
              <a:rPr lang="es-ES" dirty="0"/>
            </a:br>
            <a:r>
              <a:rPr lang="es-ES" dirty="0"/>
              <a:t>PRESENTACIÓN</a:t>
            </a:r>
            <a:br>
              <a:rPr lang="es-ES" dirty="0"/>
            </a:br>
            <a:r>
              <a:rPr lang="es-ES" dirty="0"/>
              <a:t>2025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2789869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 hasCustomPrompt="1"/>
          </p:nvPr>
        </p:nvSpPr>
        <p:spPr>
          <a:xfrm>
            <a:off x="1062129" y="2324553"/>
            <a:ext cx="4956110" cy="1325563"/>
          </a:xfrm>
          <a:prstGeom prst="rect">
            <a:avLst/>
          </a:prstGeom>
        </p:spPr>
        <p:txBody>
          <a:bodyPr/>
          <a:lstStyle>
            <a:lvl1pPr>
              <a:defRPr sz="2800" baseline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r>
              <a:rPr lang="es-ES" dirty="0"/>
              <a:t>SEPARADOR 6</a:t>
            </a:r>
            <a:br>
              <a:rPr lang="es-ES" dirty="0"/>
            </a:br>
            <a:r>
              <a:rPr lang="es-ES" dirty="0"/>
              <a:t>PRESENTACIÓN</a:t>
            </a:r>
            <a:br>
              <a:rPr lang="es-ES" dirty="0"/>
            </a:br>
            <a:r>
              <a:rPr lang="es-ES" dirty="0"/>
              <a:t>2025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62400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 hasCustomPrompt="1"/>
          </p:nvPr>
        </p:nvSpPr>
        <p:spPr>
          <a:xfrm>
            <a:off x="1062129" y="2324553"/>
            <a:ext cx="4956110" cy="1325563"/>
          </a:xfrm>
          <a:prstGeom prst="rect">
            <a:avLst/>
          </a:prstGeom>
        </p:spPr>
        <p:txBody>
          <a:bodyPr/>
          <a:lstStyle>
            <a:lvl1pPr>
              <a:defRPr sz="2800" baseline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r>
              <a:rPr lang="es-ES" dirty="0"/>
              <a:t>SEPARADOR 7</a:t>
            </a:r>
            <a:br>
              <a:rPr lang="es-ES" dirty="0"/>
            </a:br>
            <a:r>
              <a:rPr lang="es-ES" dirty="0"/>
              <a:t>PRESENTACIÓN</a:t>
            </a:r>
            <a:br>
              <a:rPr lang="es-ES" dirty="0"/>
            </a:br>
            <a:r>
              <a:rPr lang="es-ES" dirty="0"/>
              <a:t>2025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92524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>
            <a:spLocks noGrp="1"/>
          </p:cNvSpPr>
          <p:nvPr>
            <p:ph type="title" hasCustomPrompt="1"/>
          </p:nvPr>
        </p:nvSpPr>
        <p:spPr>
          <a:xfrm>
            <a:off x="1062129" y="2324553"/>
            <a:ext cx="4956110" cy="1325563"/>
          </a:xfrm>
          <a:prstGeom prst="rect">
            <a:avLst/>
          </a:prstGeom>
        </p:spPr>
        <p:txBody>
          <a:bodyPr/>
          <a:lstStyle>
            <a:lvl1pPr>
              <a:defRPr sz="2800" baseline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r>
              <a:rPr lang="es-ES" dirty="0"/>
              <a:t>SEPARADOR 8</a:t>
            </a:r>
            <a:br>
              <a:rPr lang="es-ES" dirty="0"/>
            </a:br>
            <a:r>
              <a:rPr lang="es-ES" dirty="0"/>
              <a:t>PRESENTACIÓN</a:t>
            </a:r>
            <a:br>
              <a:rPr lang="es-ES" dirty="0"/>
            </a:br>
            <a:r>
              <a:rPr lang="es-ES" dirty="0"/>
              <a:t>2025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5989975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872086" y="395841"/>
            <a:ext cx="8165841" cy="810532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grpSp>
        <p:nvGrpSpPr>
          <p:cNvPr id="9" name="Grupo 8"/>
          <p:cNvGrpSpPr/>
          <p:nvPr userDrawn="1"/>
        </p:nvGrpSpPr>
        <p:grpSpPr>
          <a:xfrm>
            <a:off x="1872086" y="276837"/>
            <a:ext cx="8541333" cy="1052733"/>
            <a:chOff x="1872086" y="276837"/>
            <a:chExt cx="8541333" cy="1052733"/>
          </a:xfrm>
        </p:grpSpPr>
        <p:cxnSp>
          <p:nvCxnSpPr>
            <p:cNvPr id="7" name="Conector angular 6"/>
            <p:cNvCxnSpPr/>
            <p:nvPr/>
          </p:nvCxnSpPr>
          <p:spPr>
            <a:xfrm>
              <a:off x="1872086" y="276837"/>
              <a:ext cx="8454761" cy="109057"/>
            </a:xfrm>
            <a:prstGeom prst="bentConnector3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" name="Conector angular 7"/>
            <p:cNvCxnSpPr/>
            <p:nvPr/>
          </p:nvCxnSpPr>
          <p:spPr>
            <a:xfrm>
              <a:off x="1874767" y="1178568"/>
              <a:ext cx="8454761" cy="109057"/>
            </a:xfrm>
            <a:prstGeom prst="bentConnector3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5" name="Elipse 4"/>
            <p:cNvSpPr/>
            <p:nvPr/>
          </p:nvSpPr>
          <p:spPr>
            <a:xfrm>
              <a:off x="10329528" y="339754"/>
              <a:ext cx="83891" cy="83891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6" name="Elipse 5"/>
            <p:cNvSpPr/>
            <p:nvPr/>
          </p:nvSpPr>
          <p:spPr>
            <a:xfrm>
              <a:off x="10322537" y="1245679"/>
              <a:ext cx="83891" cy="83891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1068039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626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0732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>
            <a:spLocks noGrp="1"/>
          </p:cNvSpPr>
          <p:nvPr>
            <p:ph type="title" hasCustomPrompt="1"/>
          </p:nvPr>
        </p:nvSpPr>
        <p:spPr>
          <a:xfrm>
            <a:off x="819534" y="2613802"/>
            <a:ext cx="4956110" cy="1325563"/>
          </a:xfrm>
          <a:prstGeom prst="rect">
            <a:avLst/>
          </a:prstGeom>
        </p:spPr>
        <p:txBody>
          <a:bodyPr/>
          <a:lstStyle>
            <a:lvl1pPr>
              <a:defRPr sz="2800" baseline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r>
              <a:rPr lang="es-ES" dirty="0"/>
              <a:t>PORTADA 1</a:t>
            </a:r>
            <a:br>
              <a:rPr lang="es-ES" dirty="0"/>
            </a:br>
            <a:r>
              <a:rPr lang="es-ES" dirty="0"/>
              <a:t>PRESENTACIÓN</a:t>
            </a:r>
            <a:br>
              <a:rPr lang="es-ES" dirty="0"/>
            </a:br>
            <a:r>
              <a:rPr lang="es-ES" dirty="0"/>
              <a:t>2025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906549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 hasCustomPrompt="1"/>
          </p:nvPr>
        </p:nvSpPr>
        <p:spPr>
          <a:xfrm>
            <a:off x="971934" y="2766202"/>
            <a:ext cx="4956110" cy="1325563"/>
          </a:xfrm>
          <a:prstGeom prst="rect">
            <a:avLst/>
          </a:prstGeom>
        </p:spPr>
        <p:txBody>
          <a:bodyPr/>
          <a:lstStyle>
            <a:lvl1pPr>
              <a:defRPr sz="2800" baseline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r>
              <a:rPr lang="es-ES" dirty="0"/>
              <a:t>PORTADA 2</a:t>
            </a:r>
            <a:br>
              <a:rPr lang="es-ES" dirty="0"/>
            </a:br>
            <a:r>
              <a:rPr lang="es-ES" dirty="0"/>
              <a:t>PRESENTACIÓN</a:t>
            </a:r>
            <a:br>
              <a:rPr lang="es-ES" dirty="0"/>
            </a:br>
            <a:r>
              <a:rPr lang="es-ES" dirty="0"/>
              <a:t>2025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86776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 hasCustomPrompt="1"/>
          </p:nvPr>
        </p:nvSpPr>
        <p:spPr>
          <a:xfrm>
            <a:off x="819534" y="2613802"/>
            <a:ext cx="4956110" cy="1325563"/>
          </a:xfrm>
          <a:prstGeom prst="rect">
            <a:avLst/>
          </a:prstGeom>
        </p:spPr>
        <p:txBody>
          <a:bodyPr/>
          <a:lstStyle>
            <a:lvl1pPr>
              <a:defRPr sz="2800" baseline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r>
              <a:rPr lang="es-ES" dirty="0"/>
              <a:t>PORTADA 3</a:t>
            </a:r>
            <a:br>
              <a:rPr lang="es-ES" dirty="0"/>
            </a:br>
            <a:r>
              <a:rPr lang="es-ES" dirty="0"/>
              <a:t>PRESENTACIÓN</a:t>
            </a:r>
            <a:br>
              <a:rPr lang="es-ES" dirty="0"/>
            </a:br>
            <a:r>
              <a:rPr lang="es-ES" dirty="0"/>
              <a:t>2025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708033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 hasCustomPrompt="1"/>
          </p:nvPr>
        </p:nvSpPr>
        <p:spPr>
          <a:xfrm>
            <a:off x="819534" y="2613802"/>
            <a:ext cx="4956110" cy="1325563"/>
          </a:xfrm>
          <a:prstGeom prst="rect">
            <a:avLst/>
          </a:prstGeom>
        </p:spPr>
        <p:txBody>
          <a:bodyPr/>
          <a:lstStyle>
            <a:lvl1pPr>
              <a:defRPr sz="2800" baseline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r>
              <a:rPr lang="es-ES" dirty="0"/>
              <a:t>PORTADA 4</a:t>
            </a:r>
            <a:br>
              <a:rPr lang="es-ES" dirty="0"/>
            </a:br>
            <a:r>
              <a:rPr lang="es-ES" dirty="0"/>
              <a:t>PRESENTACIÓN</a:t>
            </a:r>
            <a:br>
              <a:rPr lang="es-ES" dirty="0"/>
            </a:br>
            <a:r>
              <a:rPr lang="es-ES" dirty="0"/>
              <a:t>2025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526384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19534" y="2613802"/>
            <a:ext cx="4956110" cy="1325563"/>
          </a:xfrm>
          <a:prstGeom prst="rect">
            <a:avLst/>
          </a:prstGeom>
        </p:spPr>
        <p:txBody>
          <a:bodyPr/>
          <a:lstStyle>
            <a:lvl1pPr>
              <a:defRPr sz="2800" baseline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r>
              <a:rPr lang="es-ES" dirty="0"/>
              <a:t>PORTADA 5</a:t>
            </a:r>
            <a:br>
              <a:rPr lang="es-ES" dirty="0"/>
            </a:br>
            <a:r>
              <a:rPr lang="es-ES" dirty="0"/>
              <a:t>PRESENTACIÓN</a:t>
            </a:r>
            <a:br>
              <a:rPr lang="es-ES" dirty="0"/>
            </a:br>
            <a:r>
              <a:rPr lang="es-ES" dirty="0"/>
              <a:t>2025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084937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3"/>
          <p:cNvSpPr>
            <a:spLocks noGrp="1"/>
          </p:cNvSpPr>
          <p:nvPr>
            <p:ph sz="half" idx="2"/>
          </p:nvPr>
        </p:nvSpPr>
        <p:spPr>
          <a:xfrm>
            <a:off x="838200" y="1851933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dirty="0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637789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3"/>
          <p:cNvSpPr>
            <a:spLocks noGrp="1"/>
          </p:cNvSpPr>
          <p:nvPr>
            <p:ph sz="half" idx="2"/>
          </p:nvPr>
        </p:nvSpPr>
        <p:spPr>
          <a:xfrm>
            <a:off x="838200" y="1851933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dirty="0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714307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7210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49" r:id="rId2"/>
    <p:sldLayoutId id="2147483653" r:id="rId3"/>
    <p:sldLayoutId id="2147483651" r:id="rId4"/>
    <p:sldLayoutId id="2147483652" r:id="rId5"/>
    <p:sldLayoutId id="2147483654" r:id="rId6"/>
    <p:sldLayoutId id="2147483650" r:id="rId7"/>
    <p:sldLayoutId id="2147483663" r:id="rId8"/>
    <p:sldLayoutId id="2147483665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6" r:id="rId16"/>
    <p:sldLayoutId id="2147483667" r:id="rId17"/>
    <p:sldLayoutId id="2147483662" r:id="rId18"/>
    <p:sldLayoutId id="2147483661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872086" y="532575"/>
            <a:ext cx="8165841" cy="810532"/>
          </a:xfrm>
        </p:spPr>
        <p:txBody>
          <a:bodyPr/>
          <a:lstStyle/>
          <a:p>
            <a:pPr algn="ctr"/>
            <a:r>
              <a:rPr lang="es-ES" dirty="0"/>
              <a:t>ORGANIZACIÓN DADAE</a:t>
            </a:r>
            <a:endParaRPr lang="es-CO" dirty="0"/>
          </a:p>
        </p:txBody>
      </p:sp>
      <p:sp>
        <p:nvSpPr>
          <p:cNvPr id="4" name="Text Box 51">
            <a:extLst>
              <a:ext uri="{FF2B5EF4-FFF2-40B4-BE49-F238E27FC236}">
                <a16:creationId xmlns:a16="http://schemas.microsoft.com/office/drawing/2014/main" id="{4B207CEF-2F74-4842-8574-D8AFDADA2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9827" y="1144009"/>
            <a:ext cx="3518711" cy="302675"/>
          </a:xfrm>
          <a:prstGeom prst="roundRect">
            <a:avLst/>
          </a:prstGeom>
          <a:solidFill>
            <a:srgbClr val="70AD47">
              <a:lumMod val="50000"/>
            </a:srgbClr>
          </a:solidFill>
          <a:ln w="19050" algn="ctr">
            <a:noFill/>
            <a:miter lim="800000"/>
            <a:headEnd/>
            <a:tailEnd/>
          </a:ln>
        </p:spPr>
        <p:txBody>
          <a:bodyPr wrap="square" lIns="88044" tIns="44023" rIns="88044" bIns="44023" anchor="ctr">
            <a:spAutoFit/>
          </a:bodyPr>
          <a:lstStyle>
            <a:lvl1pPr>
              <a:defRPr sz="1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CO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COMANDO DEL EJÉRCITO NACIONAL</a:t>
            </a:r>
          </a:p>
        </p:txBody>
      </p:sp>
      <p:grpSp>
        <p:nvGrpSpPr>
          <p:cNvPr id="35" name="Grupo 34"/>
          <p:cNvGrpSpPr/>
          <p:nvPr/>
        </p:nvGrpSpPr>
        <p:grpSpPr>
          <a:xfrm>
            <a:off x="667316" y="1426317"/>
            <a:ext cx="10857367" cy="5238018"/>
            <a:chOff x="667316" y="1426317"/>
            <a:chExt cx="10857367" cy="5238018"/>
          </a:xfrm>
        </p:grpSpPr>
        <p:sp>
          <p:nvSpPr>
            <p:cNvPr id="5" name="38 CuadroTexto">
              <a:extLst>
                <a:ext uri="{FF2B5EF4-FFF2-40B4-BE49-F238E27FC236}">
                  <a16:creationId xmlns:a16="http://schemas.microsoft.com/office/drawing/2014/main" id="{5E713EAB-C74F-46BF-A044-72366C280F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8395" y="1426317"/>
              <a:ext cx="2599397" cy="510778"/>
            </a:xfrm>
            <a:prstGeom prst="roundRect">
              <a:avLst/>
            </a:prstGeom>
            <a:solidFill>
              <a:srgbClr val="A5A5A5">
                <a:lumMod val="40000"/>
                <a:lumOff val="6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es-E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TOE: 15-15-00-01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EFECTIVOS: 11-15-00-00 </a:t>
              </a:r>
              <a:r>
                <a:rPr kumimoji="0" lang="es-CO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(84%)</a:t>
              </a:r>
            </a:p>
          </p:txBody>
        </p:sp>
        <p:sp>
          <p:nvSpPr>
            <p:cNvPr id="6" name="38 CuadroTexto">
              <a:extLst>
                <a:ext uri="{FF2B5EF4-FFF2-40B4-BE49-F238E27FC236}">
                  <a16:creationId xmlns:a16="http://schemas.microsoft.com/office/drawing/2014/main" id="{4CC12877-6E87-4848-B82B-04EB04248E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9745" y="2024460"/>
              <a:ext cx="2599409" cy="340519"/>
            </a:xfrm>
            <a:prstGeom prst="roundRect">
              <a:avLst/>
            </a:prstGeom>
            <a:solidFill>
              <a:srgbClr val="A5A5A5">
                <a:lumMod val="40000"/>
                <a:lumOff val="6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es-E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NECESIDAD:</a:t>
              </a: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04</a:t>
              </a: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-00-00-</a:t>
              </a:r>
              <a:r>
                <a:rPr kumimoji="0" lang="es-CO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01</a:t>
              </a:r>
              <a:endParaRPr kumimoji="0" lang="es-CO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Text Box 51">
              <a:extLst>
                <a:ext uri="{FF2B5EF4-FFF2-40B4-BE49-F238E27FC236}">
                  <a16:creationId xmlns:a16="http://schemas.microsoft.com/office/drawing/2014/main" id="{2EFC6EB2-9340-4BE0-A8DA-662FA0FF30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76088" y="1569591"/>
              <a:ext cx="5335951" cy="438883"/>
            </a:xfrm>
            <a:prstGeom prst="roundRect">
              <a:avLst/>
            </a:prstGeom>
            <a:solidFill>
              <a:srgbClr val="70AD47">
                <a:lumMod val="50000"/>
              </a:srgbClr>
            </a:solidFill>
            <a:ln w="19050" algn="ctr">
              <a:noFill/>
              <a:miter lim="800000"/>
              <a:headEnd/>
              <a:tailEnd/>
            </a:ln>
          </p:spPr>
          <p:txBody>
            <a:bodyPr wrap="square" lIns="88044" tIns="44023" rIns="88044" bIns="44023" anchor="ctr">
              <a:spAutoFit/>
            </a:bodyPr>
            <a:lstStyle>
              <a:lvl1pPr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CO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DIRECCIÓN DE ASUNTOS DISCIPLINARIOS Y ADMINISTRATIVOS DEL EJÉRCITO NACIONAL (DADAE)</a:t>
              </a:r>
            </a:p>
          </p:txBody>
        </p:sp>
        <p:sp>
          <p:nvSpPr>
            <p:cNvPr id="8" name="Text Box 51">
              <a:extLst>
                <a:ext uri="{FF2B5EF4-FFF2-40B4-BE49-F238E27FC236}">
                  <a16:creationId xmlns:a16="http://schemas.microsoft.com/office/drawing/2014/main" id="{4F7D36D2-E6E3-4B7B-A5E9-B99F526427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4194" y="2132703"/>
              <a:ext cx="2309978" cy="277136"/>
            </a:xfrm>
            <a:prstGeom prst="roundRect">
              <a:avLst/>
            </a:prstGeom>
            <a:solidFill>
              <a:srgbClr val="70AD47">
                <a:lumMod val="50000"/>
              </a:srgbClr>
            </a:solidFill>
            <a:ln w="19050" algn="ctr">
              <a:noFill/>
              <a:miter lim="800000"/>
              <a:headEnd/>
              <a:tailEnd/>
            </a:ln>
          </p:spPr>
          <p:txBody>
            <a:bodyPr lIns="88044" tIns="44023" rIns="88044" bIns="44023" anchor="ctr">
              <a:spAutoFit/>
            </a:bodyPr>
            <a:lstStyle>
              <a:lvl1pPr>
                <a:defRPr sz="1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CO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DIRECCIÓN</a:t>
              </a:r>
            </a:p>
          </p:txBody>
        </p:sp>
        <p:sp>
          <p:nvSpPr>
            <p:cNvPr id="9" name="Text Box 51">
              <a:extLst>
                <a:ext uri="{FF2B5EF4-FFF2-40B4-BE49-F238E27FC236}">
                  <a16:creationId xmlns:a16="http://schemas.microsoft.com/office/drawing/2014/main" id="{69478D75-878D-4F27-AE1D-B894E326B6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4579" y="4519189"/>
              <a:ext cx="2138868" cy="438883"/>
            </a:xfrm>
            <a:prstGeom prst="roundRect">
              <a:avLst/>
            </a:prstGeom>
            <a:solidFill>
              <a:srgbClr val="70AD47">
                <a:lumMod val="50000"/>
              </a:srgbClr>
            </a:solidFill>
            <a:ln w="19050" algn="ctr">
              <a:noFill/>
              <a:miter lim="800000"/>
              <a:headEnd/>
              <a:tailEnd/>
            </a:ln>
          </p:spPr>
          <p:txBody>
            <a:bodyPr lIns="88044" tIns="44023" rIns="88044" bIns="44023" anchor="ctr">
              <a:spAutoFit/>
            </a:bodyPr>
            <a:lstStyle>
              <a:lvl1pPr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CO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DIRECTRICES, PROMOCIÓN Y DIFUSIÓN </a:t>
              </a:r>
            </a:p>
          </p:txBody>
        </p:sp>
        <p:sp>
          <p:nvSpPr>
            <p:cNvPr id="10" name="38 CuadroTexto">
              <a:extLst>
                <a:ext uri="{FF2B5EF4-FFF2-40B4-BE49-F238E27FC236}">
                  <a16:creationId xmlns:a16="http://schemas.microsoft.com/office/drawing/2014/main" id="{004A36AD-9B91-4922-A096-923361EE57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7316" y="5206378"/>
              <a:ext cx="2214126" cy="783193"/>
            </a:xfrm>
            <a:prstGeom prst="roundRect">
              <a:avLst/>
            </a:prstGeom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es-E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MY. Angélica María Patiño Zuluaga</a:t>
              </a:r>
            </a:p>
            <a:p>
              <a:pPr defTabSz="914400">
                <a:defRPr/>
              </a:pPr>
              <a:r>
                <a:rPr lang="es-CO" sz="700" i="1" kern="50" dirty="0">
                  <a:solidFill>
                    <a:schemeClr val="accent1"/>
                  </a:solidFill>
                  <a:latin typeface="Arial" panose="020B0604020202020204" pitchFamily="34" charset="0"/>
                  <a:ea typeface="DejaVu Sans"/>
                  <a:cs typeface="Arial" panose="020B0604020202020204" pitchFamily="34" charset="0"/>
                </a:rPr>
                <a:t>(Curso CIM del 09-MAY - al 08-NOV-25)</a:t>
              </a:r>
              <a:r>
                <a:rPr lang="es-CO" sz="8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kumimoji="0" lang="es-CO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defTabSz="914400">
                <a:defRPr/>
              </a:pPr>
              <a:r>
                <a:rPr lang="es-CO" sz="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CT. Gloria Jimena Lizcano Gutiérrez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CT. </a:t>
              </a:r>
              <a:r>
                <a:rPr kumimoji="0" lang="es-CO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Kevin Mauricio Pérez Cortes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SV. Juan Manuel Herrera Calle</a:t>
              </a:r>
            </a:p>
          </p:txBody>
        </p:sp>
        <p:sp>
          <p:nvSpPr>
            <p:cNvPr id="11" name="Text Box 51">
              <a:extLst>
                <a:ext uri="{FF2B5EF4-FFF2-40B4-BE49-F238E27FC236}">
                  <a16:creationId xmlns:a16="http://schemas.microsoft.com/office/drawing/2014/main" id="{3DE3408C-F41F-4014-AC08-DC1DE69960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4002" y="4527898"/>
              <a:ext cx="1986091" cy="438883"/>
            </a:xfrm>
            <a:prstGeom prst="roundRect">
              <a:avLst/>
            </a:prstGeom>
            <a:solidFill>
              <a:srgbClr val="70AD47">
                <a:lumMod val="50000"/>
              </a:srgbClr>
            </a:solidFill>
            <a:ln w="19050" algn="ctr">
              <a:noFill/>
              <a:miter lim="800000"/>
              <a:headEnd/>
              <a:tailEnd/>
            </a:ln>
          </p:spPr>
          <p:txBody>
            <a:bodyPr lIns="88044" tIns="44023" rIns="88044" bIns="44023" anchor="ctr">
              <a:spAutoFit/>
            </a:bodyPr>
            <a:lstStyle>
              <a:lvl1pPr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CO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SEGUIMIENTO Y CONTROL INVESTIGACIONES</a:t>
              </a:r>
            </a:p>
          </p:txBody>
        </p:sp>
        <p:sp>
          <p:nvSpPr>
            <p:cNvPr id="12" name="38 CuadroTexto">
              <a:extLst>
                <a:ext uri="{FF2B5EF4-FFF2-40B4-BE49-F238E27FC236}">
                  <a16:creationId xmlns:a16="http://schemas.microsoft.com/office/drawing/2014/main" id="{6A0B2EBB-D9D0-47C4-82AD-33DA9B8347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07286" y="5102252"/>
              <a:ext cx="2170095" cy="1191816"/>
            </a:xfrm>
            <a:prstGeom prst="roundRect">
              <a:avLst/>
            </a:prstGeom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es-E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MY. </a:t>
              </a:r>
              <a:r>
                <a:rPr kumimoji="0" lang="es-CO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Hernán Javier Ceballos Tamayo</a:t>
              </a:r>
              <a:endParaRPr lang="es-CO" sz="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CT. Jorge Luis Valera Ramírez</a:t>
              </a:r>
              <a:r>
                <a:rPr kumimoji="0" lang="es-CO" sz="800" b="0" i="1" u="none" strike="noStrike" kern="5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DejaVu Sans"/>
                  <a:cs typeface="Arial" panose="020B0604020202020204" pitchFamily="34" charset="0"/>
                </a:rPr>
                <a:t>  </a:t>
              </a:r>
              <a:endParaRPr kumimoji="0" lang="es-CO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400">
                <a:defRPr/>
              </a:pPr>
              <a:r>
                <a:rPr lang="es-CO" sz="700" i="1" kern="50" dirty="0">
                  <a:solidFill>
                    <a:schemeClr val="accent1"/>
                  </a:solidFill>
                  <a:latin typeface="Arial" panose="020B0604020202020204" pitchFamily="34" charset="0"/>
                  <a:ea typeface="DejaVu Sans"/>
                  <a:cs typeface="Arial" panose="020B0604020202020204" pitchFamily="34" charset="0"/>
                </a:rPr>
                <a:t>(</a:t>
              </a:r>
              <a:r>
                <a:rPr kumimoji="0" lang="es-CO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SV. Nelson Uriel </a:t>
              </a:r>
              <a:r>
                <a:rPr kumimoji="0" lang="es-CO" sz="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Toloza</a:t>
              </a:r>
              <a:r>
                <a:rPr kumimoji="0" lang="es-CO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Ovalle</a:t>
              </a:r>
            </a:p>
            <a:p>
              <a:pPr defTabSz="914400">
                <a:defRPr/>
              </a:pPr>
              <a:r>
                <a:rPr lang="es-ES" sz="8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SV. Acosta Quintero Daniel Fabián</a:t>
              </a:r>
              <a:endParaRPr kumimoji="0" lang="es-CO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defTabSz="914400">
                <a:defRPr/>
              </a:pPr>
              <a:r>
                <a:rPr kumimoji="0" lang="es-CO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SV. </a:t>
              </a:r>
              <a:r>
                <a:rPr lang="es-CO" sz="8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Diego Andrés Pérez </a:t>
              </a:r>
              <a:r>
                <a:rPr lang="es-CO" sz="800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Carrizosa</a:t>
              </a:r>
              <a:r>
                <a:rPr lang="es-CO" sz="8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defTabSz="914400">
                <a:defRPr/>
              </a:pPr>
              <a:r>
                <a:rPr lang="es-CO" sz="8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SS. </a:t>
              </a:r>
              <a:r>
                <a:rPr lang="es-CO" sz="800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Jaimes</a:t>
              </a:r>
              <a:r>
                <a:rPr lang="es-CO" sz="8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Suarez Wilson Antonio</a:t>
              </a:r>
              <a:endParaRPr kumimoji="0" lang="es-CO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defTabSz="914400">
                <a:defRPr/>
              </a:pPr>
              <a:endParaRPr kumimoji="0" lang="es-CO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 Box 51">
              <a:extLst>
                <a:ext uri="{FF2B5EF4-FFF2-40B4-BE49-F238E27FC236}">
                  <a16:creationId xmlns:a16="http://schemas.microsoft.com/office/drawing/2014/main" id="{17E52582-0CDB-4C18-A0B6-D5D26CE29C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14352" y="4530959"/>
              <a:ext cx="1986091" cy="438883"/>
            </a:xfrm>
            <a:prstGeom prst="roundRect">
              <a:avLst/>
            </a:prstGeom>
            <a:solidFill>
              <a:srgbClr val="70AD47">
                <a:lumMod val="50000"/>
              </a:srgbClr>
            </a:solidFill>
            <a:ln w="19050" algn="ctr">
              <a:noFill/>
              <a:miter lim="800000"/>
              <a:headEnd/>
              <a:tailEnd/>
            </a:ln>
          </p:spPr>
          <p:txBody>
            <a:bodyPr lIns="88044" tIns="44023" rIns="88044" bIns="44023" anchor="ctr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CO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PROCESOS DISCIPLINARIOS</a:t>
              </a:r>
            </a:p>
          </p:txBody>
        </p:sp>
        <p:sp>
          <p:nvSpPr>
            <p:cNvPr id="14" name="38 CuadroTexto">
              <a:extLst>
                <a:ext uri="{FF2B5EF4-FFF2-40B4-BE49-F238E27FC236}">
                  <a16:creationId xmlns:a16="http://schemas.microsoft.com/office/drawing/2014/main" id="{6E44A3B2-3BE4-49F4-892A-0A73F54413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7381" y="5213004"/>
              <a:ext cx="2078881" cy="646986"/>
            </a:xfrm>
            <a:prstGeom prst="roundRect">
              <a:avLst/>
            </a:prstGeom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es-E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MY. Harley Fernando Díaz Maldonado</a:t>
              </a:r>
            </a:p>
            <a:p>
              <a:pPr defTabSz="914400">
                <a:defRPr/>
              </a:pPr>
              <a:r>
                <a:rPr lang="es-CO" sz="8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MY. Mónica Johanna </a:t>
              </a:r>
              <a:r>
                <a:rPr lang="es-CO" sz="800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Pisciotti</a:t>
              </a:r>
              <a:r>
                <a:rPr lang="es-CO" sz="8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Ramírez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CP. </a:t>
              </a:r>
              <a:r>
                <a:rPr kumimoji="0" lang="es-CO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Edwin Antonio Anaya Pérez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Text Box 51">
              <a:extLst>
                <a:ext uri="{FF2B5EF4-FFF2-40B4-BE49-F238E27FC236}">
                  <a16:creationId xmlns:a16="http://schemas.microsoft.com/office/drawing/2014/main" id="{6D6C2C96-27DE-4922-8F62-30EFFBA8CB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61369" y="4540212"/>
              <a:ext cx="1986091" cy="438883"/>
            </a:xfrm>
            <a:prstGeom prst="roundRect">
              <a:avLst/>
            </a:prstGeom>
            <a:solidFill>
              <a:srgbClr val="70AD47">
                <a:lumMod val="50000"/>
              </a:srgbClr>
            </a:solidFill>
            <a:ln w="19050" algn="ctr">
              <a:noFill/>
              <a:miter lim="800000"/>
              <a:headEnd/>
              <a:tailEnd/>
            </a:ln>
          </p:spPr>
          <p:txBody>
            <a:bodyPr lIns="88044" tIns="44023" rIns="88044" bIns="44023" anchor="ctr">
              <a:spAutoFit/>
            </a:bodyPr>
            <a:lstStyle>
              <a:lvl1pPr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CO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INVESTIGACIONES  ADMINISTRATIVAS</a:t>
              </a:r>
            </a:p>
          </p:txBody>
        </p:sp>
        <p:sp>
          <p:nvSpPr>
            <p:cNvPr id="16" name="38 CuadroTexto">
              <a:extLst>
                <a:ext uri="{FF2B5EF4-FFF2-40B4-BE49-F238E27FC236}">
                  <a16:creationId xmlns:a16="http://schemas.microsoft.com/office/drawing/2014/main" id="{6213DACC-6568-4099-B657-D466253275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99353" y="5222529"/>
              <a:ext cx="2144944" cy="1310997"/>
            </a:xfrm>
            <a:prstGeom prst="roundRect">
              <a:avLst/>
            </a:prstGeom>
            <a:gradFill flip="none" rotWithShape="1">
              <a:gsLst>
                <a:gs pos="1500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es-E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CT. Diana Paola Porras  Galvis</a:t>
              </a:r>
            </a:p>
            <a:p>
              <a:pPr lvl="0" defTabSz="914400">
                <a:defRPr/>
              </a:pPr>
              <a:r>
                <a:rPr kumimoji="0" lang="it-IT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CT. </a:t>
              </a:r>
              <a:r>
                <a:rPr lang="it-IT" sz="8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Jenny Paola Quintana Cruz</a:t>
              </a:r>
            </a:p>
            <a:p>
              <a:pPr defTabSz="914400">
                <a:defRPr/>
              </a:pPr>
              <a:r>
                <a:rPr kumimoji="0" lang="es-CO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SV. Iván </a:t>
              </a:r>
              <a:r>
                <a:rPr kumimoji="0" lang="es-CO" sz="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Stiff</a:t>
              </a:r>
              <a:r>
                <a:rPr kumimoji="0" lang="es-CO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Torres Galindo </a:t>
              </a:r>
            </a:p>
            <a:p>
              <a:pPr defTabSz="914400">
                <a:defRPr/>
              </a:pPr>
              <a:r>
                <a:rPr lang="es-CO" sz="8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SV. Fabián Enrique Salinas Zurita</a:t>
              </a:r>
            </a:p>
            <a:p>
              <a:pPr defTabSz="914400">
                <a:defRPr/>
              </a:pPr>
              <a:r>
                <a:rPr lang="es-CO" sz="8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SS. Doncel Tejada Rosman </a:t>
              </a:r>
              <a:r>
                <a:rPr lang="es-CO" sz="800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Jiovanny</a:t>
              </a:r>
              <a:endParaRPr lang="es-CO" sz="8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400">
                <a:defRPr/>
              </a:pPr>
              <a:r>
                <a:rPr lang="es-CO" sz="700" i="1" kern="50" dirty="0">
                  <a:solidFill>
                    <a:schemeClr val="accent1"/>
                  </a:solidFill>
                  <a:latin typeface="Arial" panose="020B0604020202020204" pitchFamily="34" charset="0"/>
                  <a:ea typeface="DejaVu Sans"/>
                  <a:cs typeface="Arial" panose="020B0604020202020204" pitchFamily="34" charset="0"/>
                </a:rPr>
                <a:t>(Curso del 12-AGO - al 30-SEP-25)</a:t>
              </a:r>
              <a:r>
                <a:rPr lang="es-CO" sz="7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s-CO" sz="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400">
                <a:defRPr/>
              </a:pPr>
              <a:endParaRPr lang="es-CO" sz="8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400">
                <a:defRPr/>
              </a:pPr>
              <a:endParaRPr lang="es-CO" sz="7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defTabSz="914400">
                <a:defRPr/>
              </a:pPr>
              <a:endParaRPr lang="es-CO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 Box 51">
              <a:extLst>
                <a:ext uri="{FF2B5EF4-FFF2-40B4-BE49-F238E27FC236}">
                  <a16:creationId xmlns:a16="http://schemas.microsoft.com/office/drawing/2014/main" id="{B8EB3B6D-B835-4E22-9B5E-3BEDB607B2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59310" y="4530959"/>
              <a:ext cx="1986093" cy="438883"/>
            </a:xfrm>
            <a:prstGeom prst="roundRect">
              <a:avLst/>
            </a:prstGeom>
            <a:solidFill>
              <a:srgbClr val="70AD47">
                <a:lumMod val="50000"/>
              </a:srgbClr>
            </a:solidFill>
            <a:ln w="19050" algn="ctr">
              <a:noFill/>
              <a:miter lim="800000"/>
              <a:headEnd/>
              <a:tailEnd/>
            </a:ln>
          </p:spPr>
          <p:txBody>
            <a:bodyPr lIns="88044" tIns="44023" rIns="88044" bIns="44023" anchor="ctr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CO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TRÁMITE DE REQUERIMIENTOS</a:t>
              </a:r>
            </a:p>
          </p:txBody>
        </p:sp>
        <p:sp>
          <p:nvSpPr>
            <p:cNvPr id="18" name="38 CuadroTexto">
              <a:extLst>
                <a:ext uri="{FF2B5EF4-FFF2-40B4-BE49-F238E27FC236}">
                  <a16:creationId xmlns:a16="http://schemas.microsoft.com/office/drawing/2014/main" id="{B7285C5F-D443-45CB-8DA9-AF952D0318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06297" y="5213004"/>
              <a:ext cx="2118386" cy="902375"/>
            </a:xfrm>
            <a:prstGeom prst="roundRect">
              <a:avLst/>
            </a:prstGeom>
            <a:gradFill flip="none" rotWithShape="1">
              <a:gsLst>
                <a:gs pos="0">
                  <a:srgbClr val="A5A5A5">
                    <a:lumMod val="5000"/>
                    <a:lumOff val="95000"/>
                  </a:srgbClr>
                </a:gs>
                <a:gs pos="74000">
                  <a:srgbClr val="A5A5A5">
                    <a:lumMod val="45000"/>
                    <a:lumOff val="55000"/>
                  </a:srgbClr>
                </a:gs>
                <a:gs pos="83000">
                  <a:srgbClr val="A5A5A5">
                    <a:lumMod val="45000"/>
                    <a:lumOff val="55000"/>
                  </a:srgbClr>
                </a:gs>
                <a:gs pos="100000">
                  <a:srgbClr val="A5A5A5">
                    <a:lumMod val="30000"/>
                    <a:lumOff val="70000"/>
                  </a:srgbClr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es-E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CT. José Luis </a:t>
              </a:r>
              <a:r>
                <a:rPr kumimoji="0" lang="es-CO" sz="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Yarzagaray</a:t>
              </a:r>
              <a:r>
                <a:rPr kumimoji="0" lang="es-CO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Roa</a:t>
              </a:r>
            </a:p>
            <a:p>
              <a:pPr defTabSz="914400">
                <a:defRPr/>
              </a:pPr>
              <a:r>
                <a:rPr lang="es-CO" sz="700" i="1" kern="50" dirty="0">
                  <a:solidFill>
                    <a:schemeClr val="accent1"/>
                  </a:solidFill>
                  <a:latin typeface="Arial" panose="020B0604020202020204" pitchFamily="34" charset="0"/>
                  <a:ea typeface="DejaVu Sans"/>
                  <a:cs typeface="Arial" panose="020B0604020202020204" pitchFamily="34" charset="0"/>
                </a:rPr>
                <a:t>(Curso </a:t>
              </a:r>
              <a:r>
                <a:rPr lang="es-CO" sz="700" i="1" kern="50">
                  <a:solidFill>
                    <a:schemeClr val="accent1"/>
                  </a:solidFill>
                  <a:latin typeface="Arial" panose="020B0604020202020204" pitchFamily="34" charset="0"/>
                  <a:ea typeface="DejaVu Sans"/>
                  <a:cs typeface="Arial" panose="020B0604020202020204" pitchFamily="34" charset="0"/>
                </a:rPr>
                <a:t>del 18-JUL </a:t>
              </a:r>
              <a:r>
                <a:rPr lang="es-CO" sz="700" i="1" kern="50" dirty="0">
                  <a:solidFill>
                    <a:schemeClr val="accent1"/>
                  </a:solidFill>
                  <a:latin typeface="Arial" panose="020B0604020202020204" pitchFamily="34" charset="0"/>
                  <a:ea typeface="DejaVu Sans"/>
                  <a:cs typeface="Arial" panose="020B0604020202020204" pitchFamily="34" charset="0"/>
                </a:rPr>
                <a:t>- al 15-SEP-25)</a:t>
              </a:r>
              <a:r>
                <a:rPr lang="es-CO" sz="7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kumimoji="0" lang="es-CO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defTabSz="914400">
                <a:defRPr/>
              </a:pPr>
              <a:r>
                <a:rPr lang="es-ES" sz="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SV. avellaneda Ortiz Alexander</a:t>
              </a:r>
              <a:endParaRPr kumimoji="0" lang="es-CO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SV. kelvin julio Zúñiga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0" i="0" u="none" strike="noStrike" kern="5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DejaVu Sans"/>
                  <a:cs typeface="Arial" panose="020B0604020202020204" pitchFamily="34" charset="0"/>
                </a:rPr>
                <a:t>SS. Brayan Leonardo Huérfano Aldana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800" b="0" i="0" u="none" strike="noStrike" kern="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DejaVu Sans"/>
                <a:cs typeface="Arial" panose="020B0604020202020204" pitchFamily="34" charset="0"/>
              </a:endParaRPr>
            </a:p>
          </p:txBody>
        </p:sp>
        <p:sp>
          <p:nvSpPr>
            <p:cNvPr id="19" name="38 CuadroTexto">
              <a:extLst>
                <a:ext uri="{FF2B5EF4-FFF2-40B4-BE49-F238E27FC236}">
                  <a16:creationId xmlns:a16="http://schemas.microsoft.com/office/drawing/2014/main" id="{6E44A3B2-3BE4-49F4-892A-0A73F54413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29503" y="6425972"/>
              <a:ext cx="1900708" cy="238363"/>
            </a:xfrm>
            <a:prstGeom prst="roundRect">
              <a:avLst/>
            </a:prstGeom>
            <a:solidFill>
              <a:srgbClr val="FFC000">
                <a:lumMod val="40000"/>
                <a:lumOff val="6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es-E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defTabSz="914400">
                <a:defRPr/>
              </a:pPr>
              <a:r>
                <a:rPr kumimoji="0" lang="es-E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PS. </a:t>
              </a:r>
              <a:r>
                <a:rPr lang="es-ES" sz="8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Jenny Lorena Barreto Espitia </a:t>
              </a:r>
              <a:r>
                <a:rPr kumimoji="0" lang="es-ES" sz="8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</a:t>
              </a:r>
              <a:endParaRPr kumimoji="0" lang="es-CO" sz="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38 CuadroTexto">
              <a:extLst>
                <a:ext uri="{FF2B5EF4-FFF2-40B4-BE49-F238E27FC236}">
                  <a16:creationId xmlns:a16="http://schemas.microsoft.com/office/drawing/2014/main" id="{6E44A3B2-3BE4-49F4-892A-0A73F54413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071" y="6186799"/>
              <a:ext cx="2035635" cy="374571"/>
            </a:xfrm>
            <a:prstGeom prst="roundRect">
              <a:avLst/>
            </a:prstGeom>
            <a:solidFill>
              <a:srgbClr val="FFC000">
                <a:lumMod val="40000"/>
                <a:lumOff val="6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es-E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PS. Silvio </a:t>
              </a:r>
              <a:r>
                <a:rPr kumimoji="0" lang="es-ES" sz="800" b="0" i="0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Quiñonez Ramos </a:t>
              </a:r>
              <a:r>
                <a:rPr kumimoji="0" lang="es-ES" sz="800" b="0" i="1" u="none" strike="noStrike" kern="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(Abogado)</a:t>
              </a:r>
              <a:endParaRPr kumimoji="0" lang="es-ES" sz="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PS. Paola Alonso Celis </a:t>
              </a:r>
              <a:r>
                <a:rPr kumimoji="0" lang="es-ES" sz="8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(Diseñadora)</a:t>
              </a:r>
              <a:endParaRPr kumimoji="0" lang="es-CO" sz="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1380" y="3459377"/>
              <a:ext cx="817057" cy="93354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1577" y="3460490"/>
              <a:ext cx="816843" cy="9307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2628" y="2456014"/>
              <a:ext cx="812869" cy="91863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5" name="38 CuadroTexto">
              <a:extLst>
                <a:ext uri="{FF2B5EF4-FFF2-40B4-BE49-F238E27FC236}">
                  <a16:creationId xmlns:a16="http://schemas.microsoft.com/office/drawing/2014/main" id="{2C6EB229-5C3E-4C24-9933-BAA18EAE3B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37886" y="2403462"/>
              <a:ext cx="2203422" cy="1038582"/>
            </a:xfrm>
            <a:prstGeom prst="roundRect">
              <a:avLst/>
            </a:prstGeom>
            <a:solidFill>
              <a:srgbClr val="A5A5A5">
                <a:lumMod val="40000"/>
                <a:lumOff val="6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es-E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TC. Luis Alfredo Vásquez Rueda </a:t>
              </a:r>
            </a:p>
            <a:p>
              <a:pPr defTabSz="914400">
                <a:defRPr/>
              </a:pPr>
              <a:r>
                <a:rPr lang="es-CO" sz="800" i="1" kern="50" dirty="0">
                  <a:solidFill>
                    <a:schemeClr val="accent1"/>
                  </a:solidFill>
                  <a:latin typeface="Arial" panose="020B0604020202020204" pitchFamily="34" charset="0"/>
                  <a:ea typeface="DejaVu Sans"/>
                  <a:cs typeface="Arial" panose="020B0604020202020204" pitchFamily="34" charset="0"/>
                </a:rPr>
                <a:t>(Vacaciones del 08-SEP - al 08-OCT-25)</a:t>
              </a:r>
              <a:r>
                <a:rPr lang="es-CO" sz="8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kumimoji="0" lang="es-CO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SV. Gilberto Díaz Bobadilla</a:t>
              </a:r>
              <a:r>
                <a:rPr kumimoji="0" lang="es-CO" sz="700" b="0" i="1" u="none" strike="noStrike" kern="5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DejaVu Sans"/>
                  <a:cs typeface="Arial" panose="020B0604020202020204" pitchFamily="34" charset="0"/>
                </a:rPr>
                <a:t> </a:t>
              </a:r>
              <a:r>
                <a:rPr kumimoji="0" lang="es-CO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>
                <a:defRPr/>
              </a:pPr>
              <a:r>
                <a:rPr lang="es-CO" sz="700" i="1" kern="50" dirty="0">
                  <a:solidFill>
                    <a:schemeClr val="accent1"/>
                  </a:solidFill>
                  <a:latin typeface="Arial" panose="020B0604020202020204" pitchFamily="34" charset="0"/>
                  <a:ea typeface="DejaVu Sans"/>
                  <a:cs typeface="Arial" panose="020B0604020202020204" pitchFamily="34" charset="0"/>
                </a:rPr>
                <a:t>(Vacaciones del 08-SEP - al 08-OCT-25)</a:t>
              </a:r>
              <a:r>
                <a:rPr lang="es-CO" sz="7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s-CO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CO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SV. Juan Carlos Serrano </a:t>
              </a:r>
              <a:r>
                <a:rPr kumimoji="0" lang="es-CO" sz="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Nivia</a:t>
              </a:r>
              <a:r>
                <a:rPr kumimoji="0" lang="es-CO" sz="700" b="0" i="1" u="none" strike="noStrike" kern="5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DejaVu Sans"/>
                  <a:cs typeface="Arial" panose="020B0604020202020204" pitchFamily="34" charset="0"/>
                </a:rPr>
                <a:t> </a:t>
              </a:r>
              <a:r>
                <a:rPr kumimoji="0" lang="es-CO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SS. William Alberto Lobo olivar</a:t>
              </a:r>
            </a:p>
            <a:p>
              <a:pPr>
                <a:defRPr/>
              </a:pPr>
              <a:endParaRPr kumimoji="0" lang="es-E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6" name="Conector recto 25"/>
            <p:cNvCxnSpPr/>
            <p:nvPr/>
          </p:nvCxnSpPr>
          <p:spPr>
            <a:xfrm>
              <a:off x="1733326" y="4428498"/>
              <a:ext cx="8732164" cy="14315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7" name="Conector recto 26"/>
            <p:cNvCxnSpPr>
              <a:stCxn id="4" idx="2"/>
            </p:cNvCxnSpPr>
            <p:nvPr/>
          </p:nvCxnSpPr>
          <p:spPr>
            <a:xfrm flipH="1">
              <a:off x="6019182" y="1446684"/>
              <a:ext cx="1" cy="235022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8" name="Conector recto 27"/>
            <p:cNvCxnSpPr/>
            <p:nvPr/>
          </p:nvCxnSpPr>
          <p:spPr>
            <a:xfrm flipH="1">
              <a:off x="6036016" y="1927842"/>
              <a:ext cx="2" cy="245899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29" name="Conector recto 28"/>
            <p:cNvCxnSpPr/>
            <p:nvPr/>
          </p:nvCxnSpPr>
          <p:spPr>
            <a:xfrm>
              <a:off x="1733326" y="4431305"/>
              <a:ext cx="1" cy="85217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0" name="Conector recto 29"/>
            <p:cNvCxnSpPr/>
            <p:nvPr/>
          </p:nvCxnSpPr>
          <p:spPr>
            <a:xfrm>
              <a:off x="3940941" y="4444366"/>
              <a:ext cx="1" cy="85217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1" name="Conector recto 30"/>
            <p:cNvCxnSpPr/>
            <p:nvPr/>
          </p:nvCxnSpPr>
          <p:spPr>
            <a:xfrm>
              <a:off x="8238632" y="4448718"/>
              <a:ext cx="1" cy="85217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2" name="Conector recto 31"/>
            <p:cNvCxnSpPr/>
            <p:nvPr/>
          </p:nvCxnSpPr>
          <p:spPr>
            <a:xfrm>
              <a:off x="10459335" y="4440004"/>
              <a:ext cx="1" cy="85217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3" name="Conector recto 32"/>
            <p:cNvCxnSpPr/>
            <p:nvPr/>
          </p:nvCxnSpPr>
          <p:spPr>
            <a:xfrm>
              <a:off x="6044064" y="4440008"/>
              <a:ext cx="1" cy="85217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34" name="Conector recto 33"/>
            <p:cNvCxnSpPr/>
            <p:nvPr/>
          </p:nvCxnSpPr>
          <p:spPr>
            <a:xfrm flipH="1">
              <a:off x="6432789" y="2859360"/>
              <a:ext cx="505097" cy="0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pic>
        <p:nvPicPr>
          <p:cNvPr id="37" name="Imagen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907" y="3477617"/>
            <a:ext cx="794148" cy="9075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466" y="3483217"/>
            <a:ext cx="814395" cy="9236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9" name="75 CuadroTexto">
            <a:extLst>
              <a:ext uri="{FF2B5EF4-FFF2-40B4-BE49-F238E27FC236}">
                <a16:creationId xmlns:a16="http://schemas.microsoft.com/office/drawing/2014/main" id="{9BE06A57-6524-4681-9C42-B4F07455E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395" y="4967480"/>
            <a:ext cx="2140905" cy="242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268" tIns="43634" rIns="87268" bIns="43634" anchor="ctr">
            <a:spAutoFit/>
          </a:bodyPr>
          <a:lstStyle>
            <a:lvl1pPr defTabSz="871538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1538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1538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1538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1538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s-CO" altLang="es-CO" dirty="0">
                <a:solidFill>
                  <a:prstClr val="black"/>
                </a:solidFill>
                <a:cs typeface="Arial" panose="020B0604020202020204" pitchFamily="34" charset="0"/>
              </a:rPr>
              <a:t>02-01-00-00</a:t>
            </a:r>
          </a:p>
        </p:txBody>
      </p:sp>
      <p:sp>
        <p:nvSpPr>
          <p:cNvPr id="40" name="75 CuadroTexto">
            <a:extLst>
              <a:ext uri="{FF2B5EF4-FFF2-40B4-BE49-F238E27FC236}">
                <a16:creationId xmlns:a16="http://schemas.microsoft.com/office/drawing/2014/main" id="{38853FB7-2899-459B-BEF9-03825A5A7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0206" y="4903864"/>
            <a:ext cx="1949426" cy="242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268" tIns="43634" rIns="87268" bIns="43634" anchor="ctr">
            <a:spAutoFit/>
          </a:bodyPr>
          <a:lstStyle>
            <a:lvl1pPr defTabSz="871538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1538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1538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1538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1538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s-CO" altLang="es-CO" dirty="0">
                <a:solidFill>
                  <a:prstClr val="black"/>
                </a:solidFill>
                <a:cs typeface="Arial" panose="020B0604020202020204" pitchFamily="34" charset="0"/>
              </a:rPr>
              <a:t>05-05-00-00</a:t>
            </a:r>
          </a:p>
        </p:txBody>
      </p:sp>
      <p:sp>
        <p:nvSpPr>
          <p:cNvPr id="41" name="75 CuadroTexto">
            <a:extLst>
              <a:ext uri="{FF2B5EF4-FFF2-40B4-BE49-F238E27FC236}">
                <a16:creationId xmlns:a16="http://schemas.microsoft.com/office/drawing/2014/main" id="{A725B047-0370-4CD0-8C11-F07FE8F58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1482" y="4961838"/>
            <a:ext cx="1949425" cy="242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268" tIns="43634" rIns="87268" bIns="43634" anchor="ctr">
            <a:spAutoFit/>
          </a:bodyPr>
          <a:lstStyle>
            <a:lvl1pPr defTabSz="871538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1538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1538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1538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1538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s-CO" altLang="es-CO" dirty="0">
                <a:solidFill>
                  <a:prstClr val="black"/>
                </a:solidFill>
                <a:cs typeface="Arial" panose="020B0604020202020204" pitchFamily="34" charset="0"/>
              </a:rPr>
              <a:t>02-01-00-00</a:t>
            </a:r>
          </a:p>
        </p:txBody>
      </p:sp>
      <p:sp>
        <p:nvSpPr>
          <p:cNvPr id="42" name="75 CuadroTexto">
            <a:extLst>
              <a:ext uri="{FF2B5EF4-FFF2-40B4-BE49-F238E27FC236}">
                <a16:creationId xmlns:a16="http://schemas.microsoft.com/office/drawing/2014/main" id="{634B0118-8F37-4961-A9CB-7ECDD3F48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9503" y="4969842"/>
            <a:ext cx="1947389" cy="242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268" tIns="43634" rIns="87268" bIns="43634" anchor="ctr">
            <a:spAutoFit/>
          </a:bodyPr>
          <a:lstStyle>
            <a:lvl1pPr defTabSz="871538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1538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1538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1538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1538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s-CO" altLang="es-CO" dirty="0">
                <a:solidFill>
                  <a:prstClr val="black"/>
                </a:solidFill>
                <a:cs typeface="Arial" panose="020B0604020202020204" pitchFamily="34" charset="0"/>
              </a:rPr>
              <a:t>04-02-00-01</a:t>
            </a:r>
          </a:p>
        </p:txBody>
      </p:sp>
      <p:sp>
        <p:nvSpPr>
          <p:cNvPr id="43" name="75 CuadroTexto">
            <a:extLst>
              <a:ext uri="{FF2B5EF4-FFF2-40B4-BE49-F238E27FC236}">
                <a16:creationId xmlns:a16="http://schemas.microsoft.com/office/drawing/2014/main" id="{E2802146-7165-4210-AE14-D05C48A1D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84622" y="4969105"/>
            <a:ext cx="1949425" cy="242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268" tIns="43634" rIns="87268" bIns="43634" anchor="ctr">
            <a:spAutoFit/>
          </a:bodyPr>
          <a:lstStyle>
            <a:lvl1pPr defTabSz="871538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1538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1538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1538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1538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s-CO" altLang="es-CO" dirty="0">
                <a:solidFill>
                  <a:prstClr val="black"/>
                </a:solidFill>
                <a:cs typeface="Arial" panose="020B0604020202020204" pitchFamily="34" charset="0"/>
              </a:rPr>
              <a:t>01-03-00-00</a:t>
            </a:r>
          </a:p>
        </p:txBody>
      </p:sp>
      <p:sp>
        <p:nvSpPr>
          <p:cNvPr id="44" name="75 CuadroTexto">
            <a:extLst>
              <a:ext uri="{FF2B5EF4-FFF2-40B4-BE49-F238E27FC236}">
                <a16:creationId xmlns:a16="http://schemas.microsoft.com/office/drawing/2014/main" id="{634B0118-8F37-4961-A9CB-7ECDD3F48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2749" y="3192508"/>
            <a:ext cx="973695" cy="242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268" tIns="43634" rIns="87268" bIns="43634" anchor="ctr">
            <a:spAutoFit/>
          </a:bodyPr>
          <a:lstStyle>
            <a:lvl1pPr defTabSz="871538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71538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71538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71538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71538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71538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s-CO" altLang="es-CO" dirty="0">
                <a:solidFill>
                  <a:prstClr val="black"/>
                </a:solidFill>
                <a:cs typeface="Arial" panose="020B0604020202020204" pitchFamily="34" charset="0"/>
              </a:rPr>
              <a:t>01-03-00-00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652" y="3407723"/>
            <a:ext cx="857348" cy="982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972976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15228</TotalTime>
  <Words>271</Words>
  <Application>Microsoft Office PowerPoint</Application>
  <PresentationFormat>Panorámica</PresentationFormat>
  <Paragraphs>53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DejaVu Sans</vt:lpstr>
      <vt:lpstr>Tema de Office</vt:lpstr>
      <vt:lpstr>ORGANIZACIÓN DADAE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CS. Linlly Tatiana Renteria Perea</dc:creator>
  <cp:lastModifiedBy>SV. Juan Manuel Herrera Calle</cp:lastModifiedBy>
  <cp:revision>259</cp:revision>
  <cp:lastPrinted>2025-09-26T20:40:52Z</cp:lastPrinted>
  <dcterms:created xsi:type="dcterms:W3CDTF">2025-01-17T19:18:37Z</dcterms:created>
  <dcterms:modified xsi:type="dcterms:W3CDTF">2025-09-29T20:30:48Z</dcterms:modified>
</cp:coreProperties>
</file>